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3509" r:id="rId3"/>
    <p:sldId id="3541" r:id="rId4"/>
    <p:sldId id="3548" r:id="rId5"/>
    <p:sldId id="3549" r:id="rId6"/>
    <p:sldId id="3550" r:id="rId7"/>
    <p:sldId id="3551" r:id="rId8"/>
    <p:sldId id="3588" r:id="rId9"/>
    <p:sldId id="3585" r:id="rId10"/>
    <p:sldId id="3553" r:id="rId11"/>
    <p:sldId id="355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F230115-1777-45E3-BB77-703A655D6534}">
          <p14:sldIdLst>
            <p14:sldId id="256"/>
            <p14:sldId id="3509"/>
            <p14:sldId id="3541"/>
            <p14:sldId id="3548"/>
            <p14:sldId id="3549"/>
            <p14:sldId id="3550"/>
            <p14:sldId id="3551"/>
            <p14:sldId id="3588"/>
            <p14:sldId id="3585"/>
            <p14:sldId id="3553"/>
            <p14:sldId id="35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江" initials="江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4ABA46"/>
    <a:srgbClr val="4BC174"/>
    <a:srgbClr val="50C8A7"/>
    <a:srgbClr val="55C3C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2"/>
    <p:restoredTop sz="85564" autoAdjust="0"/>
  </p:normalViewPr>
  <p:slideViewPr>
    <p:cSldViewPr snapToGrid="0" snapToObjects="1">
      <p:cViewPr varScale="1">
        <p:scale>
          <a:sx n="101" d="100"/>
          <a:sy n="101" d="100"/>
        </p:scale>
        <p:origin x="-48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17D33-4A06-D44C-824D-6186C9BA5D12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DA163-A033-1E40-985A-6A765C9488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314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DA163-A033-1E40-985A-6A765C9488CD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DA163-A033-1E40-985A-6A765C9488C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DA163-A033-1E40-985A-6A765C9488C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9"/>
          <p:cNvSpPr>
            <a:spLocks noGrp="1"/>
          </p:cNvSpPr>
          <p:nvPr>
            <p:ph type="title"/>
          </p:nvPr>
        </p:nvSpPr>
        <p:spPr>
          <a:xfrm>
            <a:off x="662940" y="57150"/>
            <a:ext cx="8309610" cy="434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1432EF-CE27-A948-85FE-C163AF73952A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DB22C9-5F0F-7841-94FF-B5C55CB49C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1432EF-CE27-A948-85FE-C163AF73952A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DB22C9-5F0F-7841-94FF-B5C55CB49C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1432EF-CE27-A948-85FE-C163AF73952A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DB22C9-5F0F-7841-94FF-B5C55CB49C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9"/>
          <p:cNvSpPr>
            <a:spLocks noGrp="1"/>
          </p:cNvSpPr>
          <p:nvPr>
            <p:ph type="title"/>
          </p:nvPr>
        </p:nvSpPr>
        <p:spPr>
          <a:xfrm>
            <a:off x="662940" y="57150"/>
            <a:ext cx="8309610" cy="434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5260769" y="4217720"/>
            <a:ext cx="3883231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1432EF-CE27-A948-85FE-C163AF73952A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DB22C9-5F0F-7841-94FF-B5C55CB49C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1432EF-CE27-A948-85FE-C163AF73952A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DB22C9-5F0F-7841-94FF-B5C55CB49C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1432EF-CE27-A948-85FE-C163AF73952A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DB22C9-5F0F-7841-94FF-B5C55CB49C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1432EF-CE27-A948-85FE-C163AF73952A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DB22C9-5F0F-7841-94FF-B5C55CB49C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1432EF-CE27-A948-85FE-C163AF73952A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DB22C9-5F0F-7841-94FF-B5C55CB49C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1432EF-CE27-A948-85FE-C163AF73952A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DB22C9-5F0F-7841-94FF-B5C55CB49C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1432EF-CE27-A948-85FE-C163AF73952A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DB22C9-5F0F-7841-94FF-B5C55CB49C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hu.pt.ouchn.c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1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280" y="-92075"/>
            <a:ext cx="9306560" cy="523494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51150" y="3340735"/>
            <a:ext cx="3226435" cy="645160"/>
            <a:chOff x="4563" y="4569"/>
            <a:chExt cx="5081" cy="1016"/>
          </a:xfrm>
        </p:grpSpPr>
        <p:sp>
          <p:nvSpPr>
            <p:cNvPr id="11" name="圆角矩形 10"/>
            <p:cNvSpPr/>
            <p:nvPr/>
          </p:nvSpPr>
          <p:spPr>
            <a:xfrm>
              <a:off x="4896" y="4600"/>
              <a:ext cx="4439" cy="37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563" y="4569"/>
              <a:ext cx="5081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信息化部（工程中心）</a:t>
              </a:r>
              <a:endParaRPr lang="en-US" altLang="zh-CN" sz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9312" y="2010158"/>
            <a:ext cx="807011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国开一体化平台</a:t>
            </a:r>
            <a:endParaRPr lang="en-US" altLang="zh-CN" sz="40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学位外语考生报考流程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88" y="1127657"/>
            <a:ext cx="6101561" cy="34732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考生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下载准考证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2702" y="625423"/>
            <a:ext cx="90785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latin typeface="+mn-ea"/>
                <a:sym typeface="+mn-ea"/>
              </a:rPr>
              <a:t>考生下载准考证：需满足以下两点条件</a:t>
            </a:r>
            <a:endParaRPr dirty="0">
              <a:latin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255" y="1533009"/>
            <a:ext cx="19179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>
                <a:latin typeface="+mn-ea"/>
                <a:sym typeface="+mn-ea"/>
              </a:rPr>
              <a:t>使用照片采集小程序，已经完成了照片采集</a:t>
            </a:r>
            <a:endParaRPr lang="en-US" altLang="zh-CN" dirty="0">
              <a:latin typeface="+mn-ea"/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dirty="0">
              <a:latin typeface="+mn-ea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latin typeface="+mn-ea"/>
                <a:sym typeface="+mn-ea"/>
              </a:rPr>
              <a:t>所报考考点所属的分部，已经完成了纸考编排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考生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查看成绩操作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2121" y="1369305"/>
            <a:ext cx="7568196" cy="11413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2400" b="1" dirty="0">
                <a:sym typeface="+mn-ea"/>
              </a:rPr>
              <a:t>待总部进行学位外语成绩发布后，考生即可登录查看成绩与及格状态信息。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2713" y="1638922"/>
            <a:ext cx="1167965" cy="1254133"/>
          </a:xfrm>
          <a:prstGeom prst="rect">
            <a:avLst/>
          </a:prstGeom>
          <a:gradFill>
            <a:gsLst>
              <a:gs pos="32000">
                <a:srgbClr val="BC1D21"/>
              </a:gs>
              <a:gs pos="100000">
                <a:srgbClr val="FF0000"/>
              </a:gs>
            </a:gsLst>
            <a:lin ang="360000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/>
          </a:p>
        </p:txBody>
      </p:sp>
      <p:sp>
        <p:nvSpPr>
          <p:cNvPr id="6" name="文本框 5"/>
          <p:cNvSpPr txBox="1"/>
          <p:nvPr/>
        </p:nvSpPr>
        <p:spPr>
          <a:xfrm>
            <a:off x="2940678" y="1786015"/>
            <a:ext cx="3262432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考生操作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考生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自主报考操作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3515" y="1323975"/>
            <a:ext cx="8959850" cy="176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3000" b="1" dirty="0">
                <a:sym typeface="+mn-ea"/>
              </a:rPr>
              <a:t>开放教育考生报考网址：</a:t>
            </a:r>
            <a:r>
              <a:rPr lang="zh-CN" sz="3000" b="1" dirty="0">
                <a:sym typeface="+mn-ea"/>
                <a:hlinkClick r:id="rId2"/>
              </a:rPr>
              <a:t>https://menhu.pt.ouchn.</a:t>
            </a:r>
            <a:r>
              <a:rPr lang="zh-CN" sz="3000" b="1" dirty="0" smtClean="0">
                <a:sym typeface="+mn-ea"/>
                <a:hlinkClick r:id="rId2"/>
              </a:rPr>
              <a:t>cn</a:t>
            </a:r>
            <a:endParaRPr lang="en-US" altLang="zh-CN" sz="3000" b="1" dirty="0" smtClean="0">
              <a:sym typeface="+mn-ea"/>
            </a:endParaRPr>
          </a:p>
          <a:p>
            <a:r>
              <a:rPr lang="en-US" altLang="zh-CN" sz="3200" b="1" dirty="0" err="1"/>
              <a:t>账号：学号</a:t>
            </a:r>
            <a:endParaRPr lang="zh-CN" altLang="zh-CN" sz="3200" dirty="0"/>
          </a:p>
          <a:p>
            <a:r>
              <a:rPr lang="en-US" altLang="zh-CN" sz="3200" b="1" dirty="0"/>
              <a:t>密码：Ouchn@2021(</a:t>
            </a:r>
            <a:r>
              <a:rPr lang="en-US" altLang="zh-CN" sz="3200" b="1" dirty="0" err="1"/>
              <a:t>初始默认</a:t>
            </a:r>
            <a:r>
              <a:rPr lang="en-US" altLang="zh-CN" sz="3200" b="1" dirty="0" smtClean="0"/>
              <a:t>)</a:t>
            </a:r>
            <a:endParaRPr lang="zh-CN" altLang="zh-C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考生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自主报考操作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68975" y="591185"/>
            <a:ext cx="33756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dirty="0">
                <a:latin typeface="+mn-ea"/>
                <a:sym typeface="+mn-ea"/>
              </a:rPr>
              <a:t>1.登录进入考生端后，点击报考预约，进入考试报名页面</a:t>
            </a:r>
          </a:p>
        </p:txBody>
      </p:sp>
      <p:pic>
        <p:nvPicPr>
          <p:cNvPr id="27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85"/>
            <a:ext cx="5266690" cy="256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8"/>
          <p:cNvPicPr>
            <a:picLocks noChangeAspect="1"/>
          </p:cNvPicPr>
          <p:nvPr/>
        </p:nvPicPr>
        <p:blipFill>
          <a:blip r:embed="rId3"/>
          <a:srcRect b="21605"/>
          <a:stretch>
            <a:fillRect/>
          </a:stretch>
        </p:blipFill>
        <p:spPr>
          <a:xfrm>
            <a:off x="3252470" y="2581275"/>
            <a:ext cx="5810885" cy="22212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左弧形箭头 3"/>
          <p:cNvSpPr/>
          <p:nvPr/>
        </p:nvSpPr>
        <p:spPr>
          <a:xfrm>
            <a:off x="1546860" y="2155190"/>
            <a:ext cx="1454785" cy="17322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考生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自主报考操作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631180" y="591185"/>
            <a:ext cx="35134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dirty="0">
                <a:latin typeface="+mn-ea"/>
                <a:sym typeface="+mn-ea"/>
              </a:rPr>
              <a:t>2.选择刚才发布的报考通知，点击报考，弹出报考窗口</a:t>
            </a:r>
          </a:p>
        </p:txBody>
      </p:sp>
      <p:pic>
        <p:nvPicPr>
          <p:cNvPr id="29" name="图片 29"/>
          <p:cNvPicPr>
            <a:picLocks noChangeAspect="1"/>
          </p:cNvPicPr>
          <p:nvPr/>
        </p:nvPicPr>
        <p:blipFill>
          <a:blip r:embed="rId2"/>
          <a:srcRect b="22948"/>
          <a:stretch>
            <a:fillRect/>
          </a:stretch>
        </p:blipFill>
        <p:spPr>
          <a:xfrm>
            <a:off x="0" y="491490"/>
            <a:ext cx="5266690" cy="197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740" y="2470150"/>
            <a:ext cx="5591810" cy="272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考生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自主报考操作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040" y="591185"/>
            <a:ext cx="90785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dirty="0">
                <a:latin typeface="+mn-ea"/>
                <a:sym typeface="+mn-ea"/>
              </a:rPr>
              <a:t>3.选择报考的考点，选择是否服从分配后，点击确认</a:t>
            </a:r>
          </a:p>
        </p:txBody>
      </p:sp>
      <p:pic>
        <p:nvPicPr>
          <p:cNvPr id="31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1123950"/>
            <a:ext cx="5266690" cy="27425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753735" y="1602740"/>
            <a:ext cx="32188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考生注意：</a:t>
            </a:r>
          </a:p>
          <a:p>
            <a:r>
              <a:rPr lang="en-US" altLang="zh-CN" sz="1600"/>
              <a:t>1</a:t>
            </a:r>
            <a:r>
              <a:rPr lang="zh-CN" altLang="en-US" sz="1600"/>
              <a:t>、鉴于当前形势，建议考生关闭</a:t>
            </a:r>
            <a:r>
              <a:rPr lang="en-US" altLang="zh-CN" sz="1600"/>
              <a:t>“</a:t>
            </a:r>
            <a:r>
              <a:rPr lang="zh-CN" altLang="en-US" sz="1600"/>
              <a:t>服从分配</a:t>
            </a:r>
            <a:r>
              <a:rPr lang="en-US" altLang="zh-CN" sz="1600"/>
              <a:t>”</a:t>
            </a:r>
            <a:r>
              <a:rPr lang="zh-CN" altLang="en-US" sz="1600"/>
              <a:t>选项。</a:t>
            </a:r>
          </a:p>
          <a:p>
            <a:r>
              <a:rPr lang="en-US" altLang="zh-CN" sz="1600">
                <a:sym typeface="+mn-ea"/>
              </a:rPr>
              <a:t>2</a:t>
            </a:r>
            <a:r>
              <a:rPr lang="zh-CN" altLang="en-US" sz="1600">
                <a:sym typeface="+mn-ea"/>
              </a:rPr>
              <a:t>、若开启</a:t>
            </a:r>
            <a:r>
              <a:rPr lang="en-US" altLang="zh-CN" sz="1600">
                <a:sym typeface="+mn-ea"/>
              </a:rPr>
              <a:t>“</a:t>
            </a:r>
            <a:r>
              <a:rPr lang="zh-CN" altLang="en-US" sz="1600">
                <a:sym typeface="+mn-ea"/>
              </a:rPr>
              <a:t>服从分配</a:t>
            </a:r>
            <a:r>
              <a:rPr lang="en-US" altLang="zh-CN" sz="1600">
                <a:sym typeface="+mn-ea"/>
              </a:rPr>
              <a:t>”</a:t>
            </a:r>
            <a:r>
              <a:rPr lang="zh-CN" altLang="en-US" sz="1600">
                <a:sym typeface="+mn-ea"/>
              </a:rPr>
              <a:t>选项，则如果考生所在考点报满，系统会自动为考生调剂到其他省份的考点，此时，需考生自行联系新考点做二级审批。</a:t>
            </a:r>
            <a:endParaRPr lang="zh-CN" altLang="en-US" sz="1600"/>
          </a:p>
          <a:p>
            <a:endParaRPr lang="zh-CN" altLang="en-US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考生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自主报考操作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040" y="591185"/>
            <a:ext cx="90785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dirty="0">
                <a:latin typeface="+mn-ea"/>
                <a:sym typeface="+mn-ea"/>
              </a:rPr>
              <a:t>待二审通过后，即报考成功。</a:t>
            </a:r>
          </a:p>
        </p:txBody>
      </p:sp>
      <p:pic>
        <p:nvPicPr>
          <p:cNvPr id="32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" y="1059180"/>
            <a:ext cx="7467600" cy="3641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考生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照片采集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2702" y="625423"/>
            <a:ext cx="907859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/>
              <a:t>考生</a:t>
            </a:r>
            <a:r>
              <a:rPr lang="en-US" altLang="zh-CN" dirty="0" smtClean="0"/>
              <a:t>须在</a:t>
            </a:r>
            <a:r>
              <a:rPr lang="en-US" altLang="zh-CN" dirty="0"/>
              <a:t>4月29日前完成照片采集</a:t>
            </a:r>
            <a:r>
              <a:rPr lang="zh-CN" altLang="en-US" dirty="0" smtClean="0">
                <a:latin typeface="+mn-ea"/>
                <a:sym typeface="+mn-ea"/>
              </a:rPr>
              <a:t>：</a:t>
            </a:r>
            <a:r>
              <a:rPr lang="zh-CN" altLang="en-US" dirty="0">
                <a:latin typeface="+mn-ea"/>
                <a:sym typeface="+mn-ea"/>
              </a:rPr>
              <a:t>如考生未进行照片采集，则无法下载准考，提示如下：</a:t>
            </a:r>
            <a:endParaRPr lang="zh-CN" altLang="en-US" dirty="0"/>
          </a:p>
          <a:p>
            <a:endParaRPr dirty="0">
              <a:latin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27" y="1084355"/>
            <a:ext cx="6152957" cy="3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5" y="681644"/>
            <a:ext cx="6729969" cy="391321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2940" y="57150"/>
            <a:ext cx="8309610" cy="43433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ym typeface="+mn-ea"/>
              </a:rPr>
              <a:t>考生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下载准考证</a:t>
            </a:r>
            <a:endParaRPr lang="zh-CN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235</Words>
  <Application>Microsoft Office PowerPoint</Application>
  <PresentationFormat>全屏显示(16:9)</PresentationFormat>
  <Paragraphs>32</Paragraphs>
  <Slides>11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PowerPoint 演示文稿</vt:lpstr>
      <vt:lpstr>PowerPoint 演示文稿</vt:lpstr>
      <vt:lpstr>考生——自主报考操作</vt:lpstr>
      <vt:lpstr>考生——自主报考操作</vt:lpstr>
      <vt:lpstr>考生——自主报考操作</vt:lpstr>
      <vt:lpstr>考生——自主报考操作</vt:lpstr>
      <vt:lpstr>考生——自主报考操作</vt:lpstr>
      <vt:lpstr>考生——照片采集</vt:lpstr>
      <vt:lpstr>考生——下载准考证</vt:lpstr>
      <vt:lpstr>考生——下载准考证</vt:lpstr>
      <vt:lpstr>考生——查看成绩操作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东海</dc:creator>
  <cp:lastModifiedBy>Microsoft</cp:lastModifiedBy>
  <cp:revision>591</cp:revision>
  <dcterms:created xsi:type="dcterms:W3CDTF">2020-08-20T01:16:00Z</dcterms:created>
  <dcterms:modified xsi:type="dcterms:W3CDTF">2022-03-28T01:48:29Z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114B1B76EAD64A0D9A6B70E328E03F29</vt:lpwstr>
  </property>
  <property fmtid="{D5CDD505-2E9C-101B-9397-08002B2CF9AE}" pid="3" name="KSOProductBuildVer">
    <vt:lpwstr>2052-11.1.0.11566</vt:lpwstr>
  </property>
</Properties>
</file>